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304" r:id="rId3"/>
    <p:sldId id="258" r:id="rId4"/>
    <p:sldId id="262" r:id="rId5"/>
    <p:sldId id="263" r:id="rId6"/>
    <p:sldId id="259" r:id="rId7"/>
    <p:sldId id="264" r:id="rId8"/>
    <p:sldId id="265" r:id="rId9"/>
    <p:sldId id="266" r:id="rId10"/>
    <p:sldId id="267" r:id="rId11"/>
    <p:sldId id="280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7" r:id="rId20"/>
    <p:sldId id="279" r:id="rId21"/>
    <p:sldId id="306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305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89DB"/>
    <a:srgbClr val="EE8640"/>
    <a:srgbClr val="934BC9"/>
    <a:srgbClr val="F2A16A"/>
    <a:srgbClr val="F09456"/>
    <a:srgbClr val="C55A11"/>
    <a:srgbClr val="ED7D31"/>
    <a:srgbClr val="F19B61"/>
    <a:srgbClr val="AC75D5"/>
    <a:srgbClr val="F5B4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61" autoAdjust="0"/>
    <p:restoredTop sz="94660"/>
  </p:normalViewPr>
  <p:slideViewPr>
    <p:cSldViewPr snapToGrid="0">
      <p:cViewPr varScale="1">
        <p:scale>
          <a:sx n="79" d="100"/>
          <a:sy n="79" d="100"/>
        </p:scale>
        <p:origin x="96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audio1.wav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A41292-95EB-4569-BDAA-916C90F1CC3C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83127-D4D1-4F84-87B2-B497D50D2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46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456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891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6062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49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666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0696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936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89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199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483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60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9719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780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866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663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6513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94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844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168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233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792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3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01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83127-D4D1-4F84-87B2-B497D50D26C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82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3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42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41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57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296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58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2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77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60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517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4293F-AE62-467E-AE05-41A253A3DB4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6BF85-44C1-41EA-82F3-DCF163E2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89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audio1.wav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20.jp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21.jp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23.jp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24.jp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27.jp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kshaychavan97/Employee-Management-System" TargetMode="External"/><Relationship Id="rId3" Type="http://schemas.openxmlformats.org/officeDocument/2006/relationships/hyperlink" Target="https://github.com/akshaychavan97/TestAutomation" TargetMode="External"/><Relationship Id="rId7" Type="http://schemas.openxmlformats.org/officeDocument/2006/relationships/hyperlink" Target="https://github.com/Sandeep-174/TestAutomatio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ayureshps/TestAutomation" TargetMode="External"/><Relationship Id="rId5" Type="http://schemas.openxmlformats.org/officeDocument/2006/relationships/hyperlink" Target="https://github.com/zabimd18/TestAutomation" TargetMode="External"/><Relationship Id="rId4" Type="http://schemas.openxmlformats.org/officeDocument/2006/relationships/hyperlink" Target="https://github.com/ArpitaSarvi/TestAutomation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7289" y="3540184"/>
            <a:ext cx="2580290" cy="1251223"/>
          </a:xfrm>
        </p:spPr>
        <p:txBody>
          <a:bodyPr/>
          <a:lstStyle/>
          <a:p>
            <a:endParaRPr lang="en-US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algn="r"/>
            <a:r>
              <a:rPr lang="en-US" sz="32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Team: </a:t>
            </a:r>
            <a:r>
              <a:rPr lang="en-US" sz="32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SAZAM</a:t>
            </a:r>
            <a:endParaRPr lang="en-US" sz="32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94" y="1219200"/>
            <a:ext cx="6873412" cy="5155059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347394" y="706111"/>
            <a:ext cx="6888600" cy="5668147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42" name="Group 41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928660" y="925579"/>
            <a:ext cx="5963794" cy="2125590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Project Presentation on Development &amp; Testing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7106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3927506" cy="595043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View Employee</a:t>
            </a:r>
            <a:endParaRPr lang="en-US" sz="4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718" y="1030104"/>
            <a:ext cx="6706441" cy="475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8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3927506" cy="595043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Edit Employee</a:t>
            </a:r>
            <a:endParaRPr lang="en-US" sz="4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063" y="1220794"/>
            <a:ext cx="6772399" cy="48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8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3939698" cy="595043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Search Employee</a:t>
            </a:r>
            <a:endParaRPr lang="en-US" sz="4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219" y="1031607"/>
            <a:ext cx="6707439" cy="474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1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4461641" cy="685100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Mobile Friendly</a:t>
            </a:r>
            <a:endParaRPr lang="en-US" sz="40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3" name="Group 32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733" y="1119896"/>
            <a:ext cx="2788031" cy="45498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656" y="1121664"/>
            <a:ext cx="2786947" cy="45480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590" y="1141098"/>
            <a:ext cx="2791818" cy="455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72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8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22023"/>
            <a:ext cx="6743858" cy="685100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Sample Code- EmployeePOJO</a:t>
            </a:r>
            <a:endParaRPr lang="en-US" sz="40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3" name="Group 32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772" y="1107123"/>
            <a:ext cx="7655306" cy="505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48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3" name="Group 32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445" y="1107123"/>
            <a:ext cx="7041494" cy="5013261"/>
          </a:xfrm>
          <a:prstGeom prst="rect">
            <a:avLst/>
          </a:prstGeom>
        </p:spPr>
      </p:pic>
      <p:sp>
        <p:nvSpPr>
          <p:cNvPr id="8" name="Title 15"/>
          <p:cNvSpPr>
            <a:spLocks noGrp="1"/>
          </p:cNvSpPr>
          <p:nvPr>
            <p:ph type="ctrTitle"/>
          </p:nvPr>
        </p:nvSpPr>
        <p:spPr>
          <a:xfrm>
            <a:off x="315310" y="422023"/>
            <a:ext cx="7621682" cy="685100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latin typeface="Cambria Math" panose="02040503050406030204" pitchFamily="18" charset="0"/>
                <a:ea typeface="Cambria Math" panose="02040503050406030204" pitchFamily="18" charset="0"/>
              </a:rPr>
              <a:t>Sample Code- </a:t>
            </a:r>
            <a:r>
              <a:rPr lang="en-US" sz="4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EmployeeDAO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456429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3" name="Group 32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557" y="1107123"/>
            <a:ext cx="7389421" cy="5012130"/>
          </a:xfrm>
          <a:prstGeom prst="rect">
            <a:avLst/>
          </a:prstGeom>
        </p:spPr>
      </p:pic>
      <p:sp>
        <p:nvSpPr>
          <p:cNvPr id="8" name="Title 15"/>
          <p:cNvSpPr>
            <a:spLocks noGrp="1"/>
          </p:cNvSpPr>
          <p:nvPr>
            <p:ph type="ctrTitle"/>
          </p:nvPr>
        </p:nvSpPr>
        <p:spPr>
          <a:xfrm>
            <a:off x="315310" y="422023"/>
            <a:ext cx="7073042" cy="685100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latin typeface="Cambria Math" panose="02040503050406030204" pitchFamily="18" charset="0"/>
                <a:ea typeface="Cambria Math" panose="02040503050406030204" pitchFamily="18" charset="0"/>
              </a:rPr>
              <a:t>Sample Code- Edit </a:t>
            </a:r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7098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39" b="26384"/>
          <a:stretch/>
        </p:blipFill>
        <p:spPr>
          <a:xfrm>
            <a:off x="1651550" y="1107122"/>
            <a:ext cx="9145666" cy="4940747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3" name="Group 32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8" name="Title 15"/>
          <p:cNvSpPr>
            <a:spLocks noGrp="1"/>
          </p:cNvSpPr>
          <p:nvPr>
            <p:ph type="ctrTitle"/>
          </p:nvPr>
        </p:nvSpPr>
        <p:spPr>
          <a:xfrm>
            <a:off x="315310" y="422023"/>
            <a:ext cx="6304946" cy="685100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latin typeface="Cambria Math" panose="02040503050406030204" pitchFamily="18" charset="0"/>
                <a:ea typeface="Cambria Math" panose="02040503050406030204" pitchFamily="18" charset="0"/>
              </a:rPr>
              <a:t>Sample Code- Edit </a:t>
            </a:r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Process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30432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3" name="Group 32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468" y="1106616"/>
            <a:ext cx="6943471" cy="5118735"/>
          </a:xfrm>
          <a:prstGeom prst="rect">
            <a:avLst/>
          </a:prstGeom>
        </p:spPr>
      </p:pic>
      <p:sp>
        <p:nvSpPr>
          <p:cNvPr id="8" name="Title 15"/>
          <p:cNvSpPr>
            <a:spLocks noGrp="1"/>
          </p:cNvSpPr>
          <p:nvPr>
            <p:ph type="ctrTitle"/>
          </p:nvPr>
        </p:nvSpPr>
        <p:spPr>
          <a:xfrm>
            <a:off x="315310" y="422023"/>
            <a:ext cx="7719218" cy="685100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latin typeface="Cambria Math" panose="02040503050406030204" pitchFamily="18" charset="0"/>
                <a:ea typeface="Cambria Math" panose="02040503050406030204" pitchFamily="18" charset="0"/>
              </a:rPr>
              <a:t>Sample Code- View </a:t>
            </a:r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18770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25"/>
          <a:stretch/>
        </p:blipFill>
        <p:spPr>
          <a:xfrm>
            <a:off x="1488602" y="1641775"/>
            <a:ext cx="9308614" cy="4047384"/>
          </a:xfrm>
          <a:prstGeom prst="rect">
            <a:avLst/>
          </a:prstGeom>
        </p:spPr>
      </p:pic>
      <p:sp>
        <p:nvSpPr>
          <p:cNvPr id="10" name="Title 15"/>
          <p:cNvSpPr txBox="1">
            <a:spLocks/>
          </p:cNvSpPr>
          <p:nvPr/>
        </p:nvSpPr>
        <p:spPr>
          <a:xfrm>
            <a:off x="315310" y="436564"/>
            <a:ext cx="8645810" cy="685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Cambria Math" panose="02040503050406030204" pitchFamily="18" charset="0"/>
                <a:ea typeface="Cambria Math" panose="02040503050406030204" pitchFamily="18" charset="0"/>
              </a:rPr>
              <a:t>Sample Code- Session </a:t>
            </a:r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Management</a:t>
            </a:r>
            <a:endParaRPr 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8756256" y="4506543"/>
            <a:ext cx="3136198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Set Username as session attribute to maintain session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7022592" y="3650225"/>
            <a:ext cx="1733664" cy="8563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696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83230" y="2235814"/>
            <a:ext cx="8926274" cy="1852191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 </a:t>
            </a:r>
            <a:b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Management System - Development</a:t>
            </a:r>
            <a:endParaRPr lang="en-US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10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5"/>
          <p:cNvSpPr txBox="1">
            <a:spLocks/>
          </p:cNvSpPr>
          <p:nvPr/>
        </p:nvSpPr>
        <p:spPr>
          <a:xfrm>
            <a:off x="315310" y="436564"/>
            <a:ext cx="8645810" cy="685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Cambria Math" panose="02040503050406030204" pitchFamily="18" charset="0"/>
                <a:ea typeface="Cambria Math" panose="02040503050406030204" pitchFamily="18" charset="0"/>
              </a:rPr>
              <a:t>Sample </a:t>
            </a:r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Database</a:t>
            </a:r>
            <a:endParaRPr lang="en-US" sz="4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992" y="1568263"/>
            <a:ext cx="8217480" cy="412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2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10" name="Title 1"/>
          <p:cNvSpPr txBox="1">
            <a:spLocks/>
          </p:cNvSpPr>
          <p:nvPr/>
        </p:nvSpPr>
        <p:spPr>
          <a:xfrm>
            <a:off x="2945372" y="2509637"/>
            <a:ext cx="6756606" cy="13045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Test Automation</a:t>
            </a:r>
            <a:endParaRPr lang="en-US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453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2924918" cy="665637"/>
          </a:xfrm>
        </p:spPr>
        <p:txBody>
          <a:bodyPr>
            <a:noAutofit/>
          </a:bodyPr>
          <a:lstStyle/>
          <a:p>
            <a:pPr algn="l"/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SoapUI</a:t>
            </a:r>
            <a:endParaRPr lang="en-US" sz="4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1219200" y="1697163"/>
            <a:ext cx="9144000" cy="893379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SoapUI tool is used to test SOAP(</a:t>
            </a:r>
            <a:r>
              <a:rPr lang="en-US" dirty="0"/>
              <a:t>Simple Object Access Protocol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) and REST(Representational State Transfers). 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25" name="Group 2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34" name="Title 15"/>
          <p:cNvSpPr txBox="1">
            <a:spLocks/>
          </p:cNvSpPr>
          <p:nvPr/>
        </p:nvSpPr>
        <p:spPr>
          <a:xfrm>
            <a:off x="1208690" y="2757986"/>
            <a:ext cx="3358054" cy="5116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Project Environment</a:t>
            </a:r>
            <a:endParaRPr lang="en-US" sz="28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6" name="Subtitle 16"/>
          <p:cNvSpPr txBox="1">
            <a:spLocks/>
          </p:cNvSpPr>
          <p:nvPr/>
        </p:nvSpPr>
        <p:spPr>
          <a:xfrm>
            <a:off x="1219200" y="3635670"/>
            <a:ext cx="9144000" cy="12064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OS: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Windows</a:t>
            </a:r>
          </a:p>
          <a:p>
            <a:pPr algn="just"/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Tool: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SOAP UI </a:t>
            </a:r>
          </a:p>
          <a:p>
            <a:pPr algn="just"/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Programming Language: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Groovy Script.</a:t>
            </a:r>
          </a:p>
          <a:p>
            <a:pPr algn="just"/>
            <a:endParaRPr lang="en-US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7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5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310" y="436564"/>
            <a:ext cx="4721351" cy="717615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AUT - Features</a:t>
            </a:r>
            <a:endParaRPr lang="en-US" sz="4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874013"/>
            <a:ext cx="10515600" cy="4351338"/>
          </a:xfrm>
        </p:spPr>
        <p:txBody>
          <a:bodyPr/>
          <a:lstStyle/>
          <a:p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Add Employee Details: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This feature enables the user to enter the information of the employees.</a:t>
            </a:r>
          </a:p>
          <a:p>
            <a:pPr marL="0" indent="0">
              <a:buNone/>
            </a:pPr>
            <a:endParaRPr lang="en-US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Get Employee</a:t>
            </a:r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Details: 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This feature displays the details of the employee which are entered.</a:t>
            </a:r>
          </a:p>
          <a:p>
            <a:pPr marL="0" indent="0">
              <a:buNone/>
            </a:pPr>
            <a:endParaRPr lang="en-US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Delete </a:t>
            </a:r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</a:t>
            </a:r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Details: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This feature enables the user to delete the information of the employee.</a:t>
            </a:r>
            <a:endParaRPr lang="en-US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		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215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6999890" cy="595043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Manual Testing- Add Employee</a:t>
            </a:r>
            <a:endParaRPr lang="en-US" sz="3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725" y="1031607"/>
            <a:ext cx="7051353" cy="529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85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10" name="Title 15"/>
          <p:cNvSpPr txBox="1">
            <a:spLocks/>
          </p:cNvSpPr>
          <p:nvPr/>
        </p:nvSpPr>
        <p:spPr>
          <a:xfrm>
            <a:off x="315310" y="436564"/>
            <a:ext cx="6999890" cy="5950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Manual Testing- Get Employee</a:t>
            </a:r>
            <a:endParaRPr lang="en-US" sz="3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657" y="1031607"/>
            <a:ext cx="7005158" cy="526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84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5"/>
          <p:cNvSpPr txBox="1">
            <a:spLocks/>
          </p:cNvSpPr>
          <p:nvPr/>
        </p:nvSpPr>
        <p:spPr>
          <a:xfrm>
            <a:off x="315310" y="436564"/>
            <a:ext cx="6999890" cy="5950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Manual Testing- Assertions</a:t>
            </a:r>
            <a:endParaRPr lang="en-US" sz="3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634" y="1031607"/>
            <a:ext cx="6991981" cy="5237153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V="1">
            <a:off x="4608576" y="4572000"/>
            <a:ext cx="5093402" cy="2316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701978" y="4157317"/>
            <a:ext cx="1636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List of Assertions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0822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10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8194706" cy="595043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Automation Testing- Add Employee</a:t>
            </a:r>
            <a:endParaRPr lang="en-US" sz="3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888" y="1031607"/>
            <a:ext cx="7001586" cy="525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49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10" name="Title 15"/>
          <p:cNvSpPr txBox="1">
            <a:spLocks/>
          </p:cNvSpPr>
          <p:nvPr/>
        </p:nvSpPr>
        <p:spPr>
          <a:xfrm>
            <a:off x="315310" y="436564"/>
            <a:ext cx="6999890" cy="5950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Automation Testing- Get Employee</a:t>
            </a:r>
            <a:endParaRPr lang="en-US" sz="3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921" y="1031607"/>
            <a:ext cx="6965731" cy="521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96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10" name="Title 15"/>
          <p:cNvSpPr txBox="1">
            <a:spLocks/>
          </p:cNvSpPr>
          <p:nvPr/>
        </p:nvSpPr>
        <p:spPr>
          <a:xfrm>
            <a:off x="315310" y="436564"/>
            <a:ext cx="11876690" cy="5950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Automation Testing- Get Employee-Test Case Result</a:t>
            </a:r>
            <a:endParaRPr lang="en-US" sz="3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915" y="1249776"/>
            <a:ext cx="5854605" cy="43875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9" y="1233884"/>
            <a:ext cx="5855586" cy="441931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27480" y="5816239"/>
            <a:ext cx="1858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Before Execution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41020" y="5816239"/>
            <a:ext cx="1710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After Execution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79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7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4461641" cy="685100"/>
          </a:xfrm>
        </p:spPr>
        <p:txBody>
          <a:bodyPr>
            <a:noAutofit/>
          </a:bodyPr>
          <a:lstStyle/>
          <a:p>
            <a:pPr algn="l"/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Team SAZAM</a:t>
            </a:r>
            <a:endParaRPr lang="en-US" sz="4000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1422437" y="2136096"/>
            <a:ext cx="6299125" cy="2433658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andeep Naik			:	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300366</a:t>
            </a:r>
          </a:p>
          <a:p>
            <a:pPr algn="l"/>
            <a:r>
              <a:rPr lang="en-US" sz="2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kshay Chavan		:	300360</a:t>
            </a:r>
          </a:p>
          <a:p>
            <a:pPr algn="l"/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Mohammed </a:t>
            </a:r>
            <a:r>
              <a:rPr lang="en-US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Z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abiulla		:	300372</a:t>
            </a:r>
          </a:p>
          <a:p>
            <a:pPr algn="l"/>
            <a:r>
              <a:rPr lang="en-US" sz="2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rpita Sarvi			:	300367</a:t>
            </a:r>
          </a:p>
          <a:p>
            <a:pPr algn="l"/>
            <a:r>
              <a:rPr lang="en-US" sz="2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ayuresh Shivravdekar	:	300370</a:t>
            </a:r>
          </a:p>
          <a:p>
            <a:pPr algn="l"/>
            <a:endParaRPr lang="en-US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algn="l"/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75774" y="4994952"/>
            <a:ext cx="36262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Instructor  :  Saravanan R</a:t>
            </a:r>
            <a:endParaRPr lang="en-US" sz="25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3" name="Group 32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2023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5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10" name="Title 15"/>
          <p:cNvSpPr txBox="1">
            <a:spLocks/>
          </p:cNvSpPr>
          <p:nvPr/>
        </p:nvSpPr>
        <p:spPr>
          <a:xfrm>
            <a:off x="315310" y="436564"/>
            <a:ext cx="11876690" cy="5950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Automation Testing- Get Employee-Test Case Result</a:t>
            </a:r>
            <a:endParaRPr lang="en-US" sz="3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63607" y="5829086"/>
            <a:ext cx="1502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Test Case Fail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386" y="1031607"/>
            <a:ext cx="6105630" cy="459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81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985566" y="2269713"/>
            <a:ext cx="8496700" cy="2271397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 </a:t>
            </a:r>
            <a:b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Management System  Automation Testing</a:t>
            </a:r>
            <a:endParaRPr lang="en-US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4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14" name="Title 15"/>
          <p:cNvSpPr txBox="1">
            <a:spLocks/>
          </p:cNvSpPr>
          <p:nvPr/>
        </p:nvSpPr>
        <p:spPr>
          <a:xfrm>
            <a:off x="315310" y="436564"/>
            <a:ext cx="2924918" cy="6656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Selenium</a:t>
            </a:r>
            <a:endParaRPr lang="en-US" sz="4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5" name="Subtitle 16"/>
          <p:cNvSpPr txBox="1">
            <a:spLocks/>
          </p:cNvSpPr>
          <p:nvPr/>
        </p:nvSpPr>
        <p:spPr>
          <a:xfrm>
            <a:off x="1219200" y="1561937"/>
            <a:ext cx="9144000" cy="10608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Selenium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 is a portable </a:t>
            </a: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framework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 for testing </a:t>
            </a: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web applications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. </a:t>
            </a: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Selenium provides 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 playback tool for authoring functional tests without the need to learn a test scripting </a:t>
            </a: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language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  <a:endParaRPr lang="en-US" sz="24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6" name="Title 15"/>
          <p:cNvSpPr txBox="1">
            <a:spLocks/>
          </p:cNvSpPr>
          <p:nvPr/>
        </p:nvSpPr>
        <p:spPr>
          <a:xfrm>
            <a:off x="1208690" y="2757986"/>
            <a:ext cx="3358054" cy="5116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Project Environment</a:t>
            </a:r>
            <a:endParaRPr lang="en-US" sz="28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7" name="Subtitle 16"/>
          <p:cNvSpPr txBox="1">
            <a:spLocks/>
          </p:cNvSpPr>
          <p:nvPr/>
        </p:nvSpPr>
        <p:spPr>
          <a:xfrm>
            <a:off x="1219200" y="3635670"/>
            <a:ext cx="9144000" cy="12064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OS: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Windows</a:t>
            </a:r>
          </a:p>
          <a:p>
            <a:pPr algn="just"/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Tool: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2600" dirty="0">
                <a:latin typeface="Cambria Math" panose="02040503050406030204" pitchFamily="18" charset="0"/>
                <a:ea typeface="Cambria Math" panose="02040503050406030204" pitchFamily="18" charset="0"/>
              </a:rPr>
              <a:t>Selenium</a:t>
            </a:r>
            <a:endParaRPr lang="en-US" sz="26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algn="just"/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Programming Language: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JAVA</a:t>
            </a:r>
          </a:p>
          <a:p>
            <a:pPr algn="just"/>
            <a:endParaRPr lang="en-US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19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15310" y="436564"/>
            <a:ext cx="7597298" cy="717615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AUT - Employee Management System</a:t>
            </a:r>
            <a:endParaRPr lang="en-US" sz="4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045464" y="1849127"/>
            <a:ext cx="10515600" cy="4351338"/>
          </a:xfrm>
        </p:spPr>
        <p:txBody>
          <a:bodyPr/>
          <a:lstStyle/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Sign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Up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Login </a:t>
            </a:r>
            <a:endParaRPr lang="en-US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Add Employee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View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Edit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Search Employee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		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45464" y="1096626"/>
            <a:ext cx="5428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AUT - Features </a:t>
            </a:r>
            <a:r>
              <a:rPr lang="en-US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to be </a:t>
            </a:r>
            <a:r>
              <a:rPr lang="en-US" sz="2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Tested: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770121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5" b="5978"/>
          <a:stretch/>
        </p:blipFill>
        <p:spPr>
          <a:xfrm>
            <a:off x="1548384" y="1582133"/>
            <a:ext cx="6949440" cy="4659652"/>
          </a:xfrm>
          <a:prstGeom prst="rect">
            <a:avLst/>
          </a:prstGeom>
        </p:spPr>
      </p:pic>
      <p:sp>
        <p:nvSpPr>
          <p:cNvPr id="11" name="Subtitle 16"/>
          <p:cNvSpPr txBox="1">
            <a:spLocks/>
          </p:cNvSpPr>
          <p:nvPr/>
        </p:nvSpPr>
        <p:spPr>
          <a:xfrm>
            <a:off x="315310" y="1088790"/>
            <a:ext cx="7912608" cy="46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Sign Up page enables the user to register into the system</a:t>
            </a:r>
            <a:r>
              <a:rPr lang="en-US" sz="24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  <a:endParaRPr lang="en-US" sz="24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0" name="Title 15"/>
          <p:cNvSpPr txBox="1">
            <a:spLocks/>
          </p:cNvSpPr>
          <p:nvPr/>
        </p:nvSpPr>
        <p:spPr>
          <a:xfrm>
            <a:off x="292534" y="340251"/>
            <a:ext cx="5608394" cy="8296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Sign Up– </a:t>
            </a:r>
            <a:r>
              <a:rPr lang="en-US" sz="3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Sample </a:t>
            </a:r>
            <a:r>
              <a:rPr lang="en-US" sz="32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Script</a:t>
            </a:r>
            <a:endParaRPr lang="en-US" sz="32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4740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5"/>
          <p:cNvSpPr txBox="1">
            <a:spLocks/>
          </p:cNvSpPr>
          <p:nvPr/>
        </p:nvSpPr>
        <p:spPr>
          <a:xfrm>
            <a:off x="292534" y="340251"/>
            <a:ext cx="4988000" cy="8296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Login– Sample </a:t>
            </a:r>
            <a:r>
              <a:rPr lang="en-US" sz="32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Script</a:t>
            </a:r>
            <a:endParaRPr lang="en-US" sz="32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7" b="5244"/>
          <a:stretch/>
        </p:blipFill>
        <p:spPr>
          <a:xfrm>
            <a:off x="1541381" y="1509198"/>
            <a:ext cx="7276797" cy="4865061"/>
          </a:xfrm>
          <a:prstGeom prst="rect">
            <a:avLst/>
          </a:prstGeom>
        </p:spPr>
      </p:pic>
      <p:sp>
        <p:nvSpPr>
          <p:cNvPr id="10" name="Subtitle 16"/>
          <p:cNvSpPr txBox="1">
            <a:spLocks/>
          </p:cNvSpPr>
          <p:nvPr/>
        </p:nvSpPr>
        <p:spPr>
          <a:xfrm>
            <a:off x="292534" y="1073576"/>
            <a:ext cx="7912608" cy="46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Login page enables the user to Login into the system.</a:t>
            </a:r>
          </a:p>
        </p:txBody>
      </p:sp>
    </p:spTree>
    <p:extLst>
      <p:ext uri="{BB962C8B-B14F-4D97-AF65-F5344CB8AC3E}">
        <p14:creationId xmlns:p14="http://schemas.microsoft.com/office/powerpoint/2010/main" val="8728902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5"/>
          <p:cNvSpPr txBox="1">
            <a:spLocks/>
          </p:cNvSpPr>
          <p:nvPr/>
        </p:nvSpPr>
        <p:spPr>
          <a:xfrm>
            <a:off x="205582" y="333415"/>
            <a:ext cx="6609746" cy="6766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Add Employee– Sample </a:t>
            </a:r>
            <a:r>
              <a:rPr lang="en-US" sz="32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Script</a:t>
            </a:r>
            <a:endParaRPr lang="en-US" sz="32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67" b="9511"/>
          <a:stretch/>
        </p:blipFill>
        <p:spPr>
          <a:xfrm>
            <a:off x="1523516" y="1412325"/>
            <a:ext cx="7340066" cy="4875108"/>
          </a:xfrm>
          <a:prstGeom prst="rect">
            <a:avLst/>
          </a:prstGeom>
        </p:spPr>
      </p:pic>
      <p:sp>
        <p:nvSpPr>
          <p:cNvPr id="10" name="Subtitle 16"/>
          <p:cNvSpPr txBox="1">
            <a:spLocks/>
          </p:cNvSpPr>
          <p:nvPr/>
        </p:nvSpPr>
        <p:spPr>
          <a:xfrm>
            <a:off x="205582" y="950390"/>
            <a:ext cx="11376818" cy="46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Add employee enables the user to add a new employee to the system</a:t>
            </a:r>
            <a:r>
              <a:rPr lang="en-US" sz="24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  <a:endParaRPr lang="en-US" sz="24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2099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5"/>
          <p:cNvSpPr txBox="1">
            <a:spLocks/>
          </p:cNvSpPr>
          <p:nvPr/>
        </p:nvSpPr>
        <p:spPr>
          <a:xfrm>
            <a:off x="315310" y="341970"/>
            <a:ext cx="6658514" cy="685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View Employee– Sample </a:t>
            </a:r>
            <a:r>
              <a:rPr lang="en-US" sz="32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Script</a:t>
            </a:r>
            <a:endParaRPr lang="en-US" sz="32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89" b="8622"/>
          <a:stretch/>
        </p:blipFill>
        <p:spPr>
          <a:xfrm>
            <a:off x="1501979" y="1489005"/>
            <a:ext cx="6995845" cy="4706182"/>
          </a:xfrm>
          <a:prstGeom prst="rect">
            <a:avLst/>
          </a:prstGeom>
        </p:spPr>
      </p:pic>
      <p:sp>
        <p:nvSpPr>
          <p:cNvPr id="10" name="Subtitle 16"/>
          <p:cNvSpPr txBox="1">
            <a:spLocks/>
          </p:cNvSpPr>
          <p:nvPr/>
        </p:nvSpPr>
        <p:spPr>
          <a:xfrm>
            <a:off x="315310" y="1027070"/>
            <a:ext cx="11718194" cy="46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300" dirty="0">
                <a:latin typeface="Cambria Math" panose="02040503050406030204" pitchFamily="18" charset="0"/>
                <a:ea typeface="Cambria Math" panose="02040503050406030204" pitchFamily="18" charset="0"/>
              </a:rPr>
              <a:t>View </a:t>
            </a:r>
            <a:r>
              <a:rPr lang="en-US" sz="2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 page enables the user to view the list of registered employees in the system</a:t>
            </a:r>
            <a:r>
              <a:rPr lang="en-US" sz="23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  <a:endParaRPr lang="en-US" sz="23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54124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6" name="Group 5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10" name="Title 15"/>
          <p:cNvSpPr txBox="1">
            <a:spLocks/>
          </p:cNvSpPr>
          <p:nvPr/>
        </p:nvSpPr>
        <p:spPr>
          <a:xfrm>
            <a:off x="315310" y="436564"/>
            <a:ext cx="5841650" cy="685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Edit Employee– Sample </a:t>
            </a:r>
            <a:r>
              <a:rPr lang="en-US" sz="32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Script</a:t>
            </a:r>
            <a:endParaRPr lang="en-US" sz="32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67" b="8090"/>
          <a:stretch/>
        </p:blipFill>
        <p:spPr>
          <a:xfrm>
            <a:off x="1580964" y="1806764"/>
            <a:ext cx="6660828" cy="4499759"/>
          </a:xfrm>
          <a:prstGeom prst="rect">
            <a:avLst/>
          </a:prstGeom>
        </p:spPr>
      </p:pic>
      <p:sp>
        <p:nvSpPr>
          <p:cNvPr id="11" name="Subtitle 16"/>
          <p:cNvSpPr txBox="1">
            <a:spLocks/>
          </p:cNvSpPr>
          <p:nvPr/>
        </p:nvSpPr>
        <p:spPr>
          <a:xfrm>
            <a:off x="315310" y="1121664"/>
            <a:ext cx="11545824" cy="774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Edit 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Employee page enables the user to </a:t>
            </a: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edit employee details from the registered 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employees in </a:t>
            </a:r>
            <a:r>
              <a:rPr lang="en-US" sz="2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the system</a:t>
            </a: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  <a:endParaRPr lang="en-US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61962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5"/>
          <p:cNvSpPr txBox="1">
            <a:spLocks/>
          </p:cNvSpPr>
          <p:nvPr/>
        </p:nvSpPr>
        <p:spPr>
          <a:xfrm>
            <a:off x="315310" y="393370"/>
            <a:ext cx="6500018" cy="685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Search Employee– Sample </a:t>
            </a:r>
            <a:r>
              <a:rPr lang="en-US" sz="32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Script</a:t>
            </a:r>
            <a:endParaRPr lang="en-US" sz="32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2" b="8089"/>
          <a:stretch/>
        </p:blipFill>
        <p:spPr>
          <a:xfrm>
            <a:off x="1481913" y="1439735"/>
            <a:ext cx="7109650" cy="4782741"/>
          </a:xfrm>
          <a:prstGeom prst="rect">
            <a:avLst/>
          </a:prstGeom>
        </p:spPr>
      </p:pic>
      <p:sp>
        <p:nvSpPr>
          <p:cNvPr id="10" name="Subtitle 16"/>
          <p:cNvSpPr txBox="1">
            <a:spLocks/>
          </p:cNvSpPr>
          <p:nvPr/>
        </p:nvSpPr>
        <p:spPr>
          <a:xfrm>
            <a:off x="315310" y="994799"/>
            <a:ext cx="11779154" cy="4449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300" dirty="0">
                <a:latin typeface="Cambria Math" panose="02040503050406030204" pitchFamily="18" charset="0"/>
                <a:ea typeface="Cambria Math" panose="02040503050406030204" pitchFamily="18" charset="0"/>
              </a:rPr>
              <a:t>Search </a:t>
            </a:r>
            <a:r>
              <a:rPr lang="en-US" sz="2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 page enables the user </a:t>
            </a:r>
            <a:r>
              <a:rPr lang="en-US" sz="2300" dirty="0">
                <a:latin typeface="Cambria Math" panose="02040503050406030204" pitchFamily="18" charset="0"/>
                <a:ea typeface="Cambria Math" panose="02040503050406030204" pitchFamily="18" charset="0"/>
              </a:rPr>
              <a:t>to </a:t>
            </a:r>
            <a:r>
              <a:rPr lang="en-US" sz="2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search the </a:t>
            </a:r>
            <a:r>
              <a:rPr lang="en-US" sz="2300" dirty="0">
                <a:latin typeface="Cambria Math" panose="02040503050406030204" pitchFamily="18" charset="0"/>
                <a:ea typeface="Cambria Math" panose="02040503050406030204" pitchFamily="18" charset="0"/>
              </a:rPr>
              <a:t>registered employees in the system</a:t>
            </a:r>
            <a:r>
              <a:rPr lang="en-US" sz="23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  <a:endParaRPr lang="en-US" sz="23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93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2924918" cy="665637"/>
          </a:xfrm>
        </p:spPr>
        <p:txBody>
          <a:bodyPr>
            <a:noAutofit/>
          </a:bodyPr>
          <a:lstStyle/>
          <a:p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Description</a:t>
            </a:r>
            <a:endParaRPr lang="en-US" sz="4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1219200" y="1697163"/>
            <a:ext cx="9144000" cy="1206458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Employee Management System is a software that helps in managing the information of employees in the company.</a:t>
            </a:r>
          </a:p>
          <a:p>
            <a:pPr algn="just"/>
            <a:endParaRPr lang="en-US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25" name="Group 2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34" name="Title 15"/>
          <p:cNvSpPr txBox="1">
            <a:spLocks/>
          </p:cNvSpPr>
          <p:nvPr/>
        </p:nvSpPr>
        <p:spPr>
          <a:xfrm>
            <a:off x="1208690" y="2757986"/>
            <a:ext cx="3358054" cy="5116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Project Environment</a:t>
            </a:r>
            <a:endParaRPr lang="en-US" sz="28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6" name="Subtitle 16"/>
          <p:cNvSpPr txBox="1">
            <a:spLocks/>
          </p:cNvSpPr>
          <p:nvPr/>
        </p:nvSpPr>
        <p:spPr>
          <a:xfrm>
            <a:off x="1219200" y="3635670"/>
            <a:ext cx="9144000" cy="12064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OS: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Windows </a:t>
            </a:r>
          </a:p>
          <a:p>
            <a:pPr algn="just"/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Database</a:t>
            </a:r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: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Oracle</a:t>
            </a:r>
          </a:p>
          <a:p>
            <a:pPr algn="just"/>
            <a:r>
              <a:rPr lang="en-US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Programming Language: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J2EE, HTML, CSS.</a:t>
            </a:r>
          </a:p>
          <a:p>
            <a:pPr algn="just"/>
            <a:endParaRPr lang="en-US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77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5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15310" y="436564"/>
            <a:ext cx="6597554" cy="717615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Google Search – Case Study 1</a:t>
            </a:r>
            <a:endParaRPr lang="en-US" sz="36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0248" y="1096626"/>
            <a:ext cx="109514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Retrieving the data from the Excel sheet, searching it in Google and updating the status &amp; screen shot location in the Excel sheet.</a:t>
            </a:r>
            <a:endParaRPr lang="en-US" sz="22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69" b="8493"/>
          <a:stretch/>
        </p:blipFill>
        <p:spPr>
          <a:xfrm>
            <a:off x="2572844" y="1813498"/>
            <a:ext cx="6827188" cy="458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288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15310" y="436564"/>
            <a:ext cx="10230770" cy="717615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Search Result using Data Driven Framework(DDF)</a:t>
            </a:r>
            <a:endParaRPr lang="en-US" sz="4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5" b="5845"/>
          <a:stretch/>
        </p:blipFill>
        <p:spPr>
          <a:xfrm>
            <a:off x="5941628" y="1221012"/>
            <a:ext cx="5753100" cy="435254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08733" y="5603762"/>
            <a:ext cx="2262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Result-Google Search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339328" y="5604575"/>
            <a:ext cx="1295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Excel Sheet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27"/>
          <a:stretch/>
        </p:blipFill>
        <p:spPr>
          <a:xfrm>
            <a:off x="138446" y="1343366"/>
            <a:ext cx="5803182" cy="407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814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15310" y="436564"/>
            <a:ext cx="6597554" cy="717615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Budget Calculator</a:t>
            </a:r>
            <a:r>
              <a:rPr lang="en-US" sz="40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– Case Study </a:t>
            </a:r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2</a:t>
            </a:r>
            <a:endParaRPr lang="en-US" sz="4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6552" y="1096626"/>
            <a:ext cx="109514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Retrieving data from array, entering the data in budget calculator fields and displaying calculated results.</a:t>
            </a:r>
            <a:endParaRPr lang="en-US" sz="2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7" b="9625"/>
          <a:stretch/>
        </p:blipFill>
        <p:spPr>
          <a:xfrm>
            <a:off x="315310" y="2060448"/>
            <a:ext cx="4913944" cy="32918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5"/>
          <a:stretch/>
        </p:blipFill>
        <p:spPr>
          <a:xfrm>
            <a:off x="5520496" y="1641684"/>
            <a:ext cx="5414839" cy="412936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62769" y="5477705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Code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555676" y="584703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Output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39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9" name="Title 15"/>
          <p:cNvSpPr txBox="1">
            <a:spLocks/>
          </p:cNvSpPr>
          <p:nvPr/>
        </p:nvSpPr>
        <p:spPr>
          <a:xfrm>
            <a:off x="315310" y="436564"/>
            <a:ext cx="3305714" cy="685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Source Code</a:t>
            </a:r>
            <a:endParaRPr lang="en-US" sz="40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2480251" y="2967491"/>
            <a:ext cx="190968" cy="285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1907225" y="2850492"/>
            <a:ext cx="87973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https://</a:t>
            </a:r>
            <a:r>
              <a:rPr lang="en-US" dirty="0" smtClean="0">
                <a:solidFill>
                  <a:schemeClr val="accent1"/>
                </a:solidFill>
              </a:rPr>
              <a:t>github.com/akshaychavan97/TestAutomation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hlinkClick r:id="rId4"/>
          </p:cNvPr>
          <p:cNvSpPr/>
          <p:nvPr/>
        </p:nvSpPr>
        <p:spPr>
          <a:xfrm>
            <a:off x="1906596" y="3982837"/>
            <a:ext cx="74595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https://github.com/ArpitaSarvi/TestAutomation</a:t>
            </a:r>
          </a:p>
        </p:txBody>
      </p:sp>
      <p:sp>
        <p:nvSpPr>
          <p:cNvPr id="13" name="Rectangle 12">
            <a:hlinkClick r:id="rId5"/>
          </p:cNvPr>
          <p:cNvSpPr/>
          <p:nvPr/>
        </p:nvSpPr>
        <p:spPr>
          <a:xfrm>
            <a:off x="1906596" y="4538837"/>
            <a:ext cx="66805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https://</a:t>
            </a:r>
            <a:r>
              <a:rPr lang="en-US" dirty="0" smtClean="0">
                <a:solidFill>
                  <a:schemeClr val="accent1"/>
                </a:solidFill>
              </a:rPr>
              <a:t>github.com/zabimd18/TestAutomation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7" name="Rectangle 16">
            <a:hlinkClick r:id="rId6"/>
          </p:cNvPr>
          <p:cNvSpPr/>
          <p:nvPr/>
        </p:nvSpPr>
        <p:spPr>
          <a:xfrm>
            <a:off x="1907224" y="3406492"/>
            <a:ext cx="87973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https://github.com/mayureshps/TestAutomation</a:t>
            </a:r>
          </a:p>
        </p:txBody>
      </p:sp>
      <p:sp>
        <p:nvSpPr>
          <p:cNvPr id="19" name="Rectangle 18">
            <a:hlinkClick r:id="rId7"/>
          </p:cNvPr>
          <p:cNvSpPr/>
          <p:nvPr/>
        </p:nvSpPr>
        <p:spPr>
          <a:xfrm>
            <a:off x="1906596" y="5094837"/>
            <a:ext cx="87973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https://github.com/Sandeep-174/TestAutomation</a:t>
            </a:r>
          </a:p>
        </p:txBody>
      </p:sp>
      <p:sp>
        <p:nvSpPr>
          <p:cNvPr id="14" name="Rectangle 13">
            <a:hlinkClick r:id="rId3"/>
          </p:cNvPr>
          <p:cNvSpPr/>
          <p:nvPr/>
        </p:nvSpPr>
        <p:spPr>
          <a:xfrm>
            <a:off x="1906595" y="1819840"/>
            <a:ext cx="87973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8"/>
              </a:rPr>
              <a:t>https://github.com/akshaychavan97/Employee-Management-System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06595" y="1402448"/>
            <a:ext cx="3394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Development Project Source Code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906594" y="2433100"/>
            <a:ext cx="3244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Automation Project Source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4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3" name="Group 32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3535407" y="2572512"/>
            <a:ext cx="42162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accent2"/>
                </a:solidFill>
                <a:latin typeface="Lucida Calligraphy" panose="03010101010101010101" pitchFamily="66" charset="0"/>
                <a:ea typeface="Cambria Math" panose="02040503050406030204" pitchFamily="18" charset="0"/>
              </a:rPr>
              <a:t>T</a:t>
            </a:r>
            <a:r>
              <a:rPr lang="en-US" sz="5400" dirty="0" smtClean="0">
                <a:solidFill>
                  <a:srgbClr val="EE8640"/>
                </a:solidFill>
                <a:latin typeface="Lucida Calligraphy" panose="03010101010101010101" pitchFamily="66" charset="0"/>
                <a:ea typeface="Cambria Math" panose="02040503050406030204" pitchFamily="18" charset="0"/>
              </a:rPr>
              <a:t>h</a:t>
            </a:r>
            <a:r>
              <a:rPr lang="en-US" sz="5400" dirty="0" smtClean="0">
                <a:solidFill>
                  <a:srgbClr val="F09456"/>
                </a:solidFill>
                <a:latin typeface="Lucida Calligraphy" panose="03010101010101010101" pitchFamily="66" charset="0"/>
                <a:ea typeface="Cambria Math" panose="02040503050406030204" pitchFamily="18" charset="0"/>
              </a:rPr>
              <a:t>a</a:t>
            </a:r>
            <a:r>
              <a:rPr lang="en-US" sz="5400" dirty="0" smtClean="0">
                <a:solidFill>
                  <a:srgbClr val="F2A16A"/>
                </a:solidFill>
                <a:latin typeface="Lucida Calligraphy" panose="03010101010101010101" pitchFamily="66" charset="0"/>
                <a:ea typeface="Cambria Math" panose="02040503050406030204" pitchFamily="18" charset="0"/>
              </a:rPr>
              <a:t>n</a:t>
            </a:r>
            <a:r>
              <a:rPr lang="en-US" sz="5400" dirty="0" smtClean="0">
                <a:solidFill>
                  <a:srgbClr val="F5B487"/>
                </a:solidFill>
                <a:latin typeface="Lucida Calligraphy" panose="03010101010101010101" pitchFamily="66" charset="0"/>
                <a:ea typeface="Cambria Math" panose="02040503050406030204" pitchFamily="18" charset="0"/>
              </a:rPr>
              <a:t>k </a:t>
            </a:r>
            <a:r>
              <a:rPr lang="en-US" sz="5400" dirty="0" smtClean="0">
                <a:solidFill>
                  <a:srgbClr val="B889DB"/>
                </a:solidFill>
                <a:latin typeface="Lucida Calligraphy" panose="03010101010101010101" pitchFamily="66" charset="0"/>
                <a:ea typeface="Cambria Math" panose="02040503050406030204" pitchFamily="18" charset="0"/>
              </a:rPr>
              <a:t>Y</a:t>
            </a:r>
            <a:r>
              <a:rPr lang="en-US" sz="5400" dirty="0" smtClean="0">
                <a:solidFill>
                  <a:srgbClr val="934BC9"/>
                </a:solidFill>
                <a:latin typeface="Lucida Calligraphy" panose="03010101010101010101" pitchFamily="66" charset="0"/>
                <a:ea typeface="Cambria Math" panose="02040503050406030204" pitchFamily="18" charset="0"/>
              </a:rPr>
              <a:t>o</a:t>
            </a:r>
            <a:r>
              <a:rPr lang="en-US" sz="5400" dirty="0" smtClean="0">
                <a:solidFill>
                  <a:srgbClr val="7030A0"/>
                </a:solidFill>
                <a:latin typeface="Lucida Calligraphy" panose="03010101010101010101" pitchFamily="66" charset="0"/>
                <a:ea typeface="Cambria Math" panose="02040503050406030204" pitchFamily="18" charset="0"/>
              </a:rPr>
              <a:t>u</a:t>
            </a:r>
            <a:endParaRPr lang="en-US" sz="5400" dirty="0">
              <a:solidFill>
                <a:srgbClr val="7030A0"/>
              </a:solidFill>
              <a:latin typeface="Lucida Calligraphy" panose="03010101010101010101" pitchFamily="66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15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5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310" y="436564"/>
            <a:ext cx="4721351" cy="717615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Product Features</a:t>
            </a:r>
            <a:endParaRPr lang="en-US" sz="4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424" y="1535918"/>
            <a:ext cx="10515600" cy="4351338"/>
          </a:xfrm>
        </p:spPr>
        <p:txBody>
          <a:bodyPr/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Sign Up</a:t>
            </a:r>
          </a:p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Login</a:t>
            </a:r>
          </a:p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Session Management</a:t>
            </a:r>
          </a:p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Add Employee</a:t>
            </a:r>
          </a:p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View Employee</a:t>
            </a:r>
          </a:p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Search Employee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Logout</a:t>
            </a:r>
          </a:p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Mobile Friendly</a:t>
            </a:r>
          </a:p>
          <a:p>
            <a:pPr marL="0" indent="0">
              <a:buNone/>
            </a:pP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5" name="Group 4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932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3218688" cy="595043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Sign Up</a:t>
            </a:r>
            <a:endParaRPr lang="en-US" sz="4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478" y="1031607"/>
            <a:ext cx="7136600" cy="50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21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3218688" cy="595043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Login</a:t>
            </a:r>
            <a:endParaRPr lang="en-US" sz="4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019" y="1031607"/>
            <a:ext cx="7049528" cy="499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74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3218688" cy="595043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Home Page</a:t>
            </a:r>
            <a:endParaRPr lang="en-US" sz="4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290" y="1031607"/>
            <a:ext cx="6871230" cy="486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40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315310" y="436564"/>
            <a:ext cx="3647090" cy="595043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Add Employee</a:t>
            </a:r>
            <a:endParaRPr lang="en-US" sz="4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15310" y="247377"/>
            <a:ext cx="11577144" cy="6316069"/>
            <a:chOff x="315310" y="247377"/>
            <a:chExt cx="11577144" cy="6316069"/>
          </a:xfrm>
        </p:grpSpPr>
        <p:grpSp>
          <p:nvGrpSpPr>
            <p:cNvPr id="31" name="Group 30"/>
            <p:cNvGrpSpPr/>
            <p:nvPr/>
          </p:nvGrpSpPr>
          <p:grpSpPr>
            <a:xfrm>
              <a:off x="315310" y="247377"/>
              <a:ext cx="11577144" cy="6316069"/>
              <a:chOff x="315310" y="231611"/>
              <a:chExt cx="11577144" cy="6316069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3389586" y="231611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F48B3C">
                      <a:tint val="66000"/>
                      <a:satMod val="160000"/>
                    </a:srgbClr>
                  </a:gs>
                  <a:gs pos="50000">
                    <a:srgbClr val="F48B3C">
                      <a:tint val="44500"/>
                      <a:satMod val="160000"/>
                    </a:srgbClr>
                  </a:gs>
                  <a:gs pos="100000">
                    <a:srgbClr val="F48B3C">
                      <a:tint val="23500"/>
                      <a:satMod val="160000"/>
                    </a:srgb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15310" y="6358493"/>
                <a:ext cx="8502868" cy="189187"/>
              </a:xfrm>
              <a:prstGeom prst="rect">
                <a:avLst/>
              </a:prstGeom>
              <a:gradFill flip="none" rotWithShape="1">
                <a:gsLst>
                  <a:gs pos="0">
                    <a:srgbClr val="7030A0">
                      <a:tint val="66000"/>
                      <a:satMod val="160000"/>
                    </a:srgbClr>
                  </a:gs>
                  <a:gs pos="50000">
                    <a:srgbClr val="7030A0">
                      <a:tint val="44500"/>
                      <a:satMod val="160000"/>
                    </a:srgbClr>
                  </a:gs>
                  <a:gs pos="100000">
                    <a:srgbClr val="7030A0">
                      <a:tint val="23500"/>
                      <a:satMod val="160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1978" y="5887256"/>
              <a:ext cx="2190476" cy="67619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345" y="1120136"/>
            <a:ext cx="6742446" cy="476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5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3" name="suction.wav"/>
          </p:stSnd>
        </p:sndAc>
      </p:transition>
    </mc:Choice>
    <mc:Fallback xmlns="">
      <p:transition spd="slow">
        <p:sndAc>
          <p:stSnd>
            <p:snd r:embed="rId6" name="suction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520</Words>
  <Application>Microsoft Office PowerPoint</Application>
  <PresentationFormat>Widescreen</PresentationFormat>
  <Paragraphs>137</Paragraphs>
  <Slides>44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Calibri Light</vt:lpstr>
      <vt:lpstr>Cambria Math</vt:lpstr>
      <vt:lpstr>Lucida Calligraphy</vt:lpstr>
      <vt:lpstr>Office Theme</vt:lpstr>
      <vt:lpstr>Project Presentation on Development &amp; Testing</vt:lpstr>
      <vt:lpstr>Employee  Management System - Development</vt:lpstr>
      <vt:lpstr>Team SAZAM</vt:lpstr>
      <vt:lpstr>Description</vt:lpstr>
      <vt:lpstr>Product Features</vt:lpstr>
      <vt:lpstr>Sign Up</vt:lpstr>
      <vt:lpstr>Login</vt:lpstr>
      <vt:lpstr>Home Page</vt:lpstr>
      <vt:lpstr>Add Employee</vt:lpstr>
      <vt:lpstr>View Employee</vt:lpstr>
      <vt:lpstr>Edit Employee</vt:lpstr>
      <vt:lpstr>Search Employee</vt:lpstr>
      <vt:lpstr>Mobile Friendly</vt:lpstr>
      <vt:lpstr>Sample Code- EmployeePOJO</vt:lpstr>
      <vt:lpstr>Sample Code- EmployeeDAO</vt:lpstr>
      <vt:lpstr>Sample Code- Edit Employee</vt:lpstr>
      <vt:lpstr>Sample Code- Edit Process</vt:lpstr>
      <vt:lpstr>Sample Code- View Employee</vt:lpstr>
      <vt:lpstr>PowerPoint Presentation</vt:lpstr>
      <vt:lpstr>PowerPoint Presentation</vt:lpstr>
      <vt:lpstr>PowerPoint Presentation</vt:lpstr>
      <vt:lpstr>SoapUI</vt:lpstr>
      <vt:lpstr>AUT - Features</vt:lpstr>
      <vt:lpstr>Manual Testing- Add Employee</vt:lpstr>
      <vt:lpstr>PowerPoint Presentation</vt:lpstr>
      <vt:lpstr>PowerPoint Presentation</vt:lpstr>
      <vt:lpstr>Automation Testing- Add Employee</vt:lpstr>
      <vt:lpstr>PowerPoint Presentation</vt:lpstr>
      <vt:lpstr>PowerPoint Presentation</vt:lpstr>
      <vt:lpstr>PowerPoint Presentation</vt:lpstr>
      <vt:lpstr>Employee  Management System  Automation Testing</vt:lpstr>
      <vt:lpstr>PowerPoint Presentation</vt:lpstr>
      <vt:lpstr>AUT - Employee Management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Google Search – Case Study 1</vt:lpstr>
      <vt:lpstr>Search Result using Data Driven Framework(DDF)</vt:lpstr>
      <vt:lpstr>Budget Calculator– Case Study 2</vt:lpstr>
      <vt:lpstr>PowerPoint Presentation</vt:lpstr>
      <vt:lpstr>PowerPoint Presentation</vt:lpstr>
    </vt:vector>
  </TitlesOfParts>
  <Company>SLKSOFT.COM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slk</dc:creator>
  <cp:lastModifiedBy>slk</cp:lastModifiedBy>
  <cp:revision>70</cp:revision>
  <dcterms:created xsi:type="dcterms:W3CDTF">2019-12-04T09:59:05Z</dcterms:created>
  <dcterms:modified xsi:type="dcterms:W3CDTF">2019-12-16T09:38:04Z</dcterms:modified>
</cp:coreProperties>
</file>

<file path=docProps/thumbnail.jpeg>
</file>